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318" r:id="rId3"/>
    <p:sldId id="256" r:id="rId4"/>
    <p:sldId id="316" r:id="rId5"/>
    <p:sldId id="314" r:id="rId6"/>
    <p:sldId id="312" r:id="rId7"/>
    <p:sldId id="313" r:id="rId8"/>
    <p:sldId id="319" r:id="rId9"/>
    <p:sldId id="31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35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88" autoAdjust="0"/>
  </p:normalViewPr>
  <p:slideViewPr>
    <p:cSldViewPr>
      <p:cViewPr>
        <p:scale>
          <a:sx n="99" d="100"/>
          <a:sy n="99" d="100"/>
        </p:scale>
        <p:origin x="-23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19" d="100"/>
        <a:sy n="119" d="100"/>
      </p:scale>
      <p:origin x="0" y="0"/>
    </p:cViewPr>
  </p:sorterViewPr>
  <p:notesViewPr>
    <p:cSldViewPr snapToGrid="0" snapToObjects="1">
      <p:cViewPr>
        <p:scale>
          <a:sx n="103" d="100"/>
          <a:sy n="103" d="100"/>
        </p:scale>
        <p:origin x="-1808" y="5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67C17B-189C-463D-8A3E-4AC8FD965B31}" type="datetimeFigureOut">
              <a:rPr lang="en-US" smtClean="0"/>
              <a:t>7/10/14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F71730-F2CA-4A28-BDCB-491E4A26E71C}" type="slidenum">
              <a:rPr lang="en-US" smtClean="0"/>
              <a:t>‹#›</a:t>
            </a:fld>
            <a:endParaRPr lang="en-US"/>
          </a:p>
        </p:txBody>
      </p:sp>
    </p:spTree>
    <p:extLst>
      <p:ext uri="{BB962C8B-B14F-4D97-AF65-F5344CB8AC3E}">
        <p14:creationId xmlns:p14="http://schemas.microsoft.com/office/powerpoint/2010/main" val="30863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F71730-F2CA-4A28-BDCB-491E4A26E71C}" type="slidenum">
              <a:rPr lang="en-US" smtClean="0"/>
              <a:t>1</a:t>
            </a:fld>
            <a:endParaRPr lang="en-US"/>
          </a:p>
        </p:txBody>
      </p:sp>
    </p:spTree>
    <p:extLst>
      <p:ext uri="{BB962C8B-B14F-4D97-AF65-F5344CB8AC3E}">
        <p14:creationId xmlns:p14="http://schemas.microsoft.com/office/powerpoint/2010/main" val="1659154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all heard</a:t>
            </a:r>
            <a:r>
              <a:rPr lang="en-US" baseline="0" dirty="0" smtClean="0"/>
              <a:t> the myths, we all have the stereotypes in our head and have heard the librarian jokes…where’s your bun?  Let’s get the elephant in the room out there.  Libraries have changed, librarians have changed.  These preconceived notions and stereotypes have been confirmed by our group’s surveys and data collection leading up to this Summit.  So how do we get those preconceived notions and stereotypes out of the minds of our administrators?</a:t>
            </a:r>
            <a:r>
              <a:rPr lang="en-US" dirty="0" smtClean="0"/>
              <a:t> </a:t>
            </a:r>
            <a:r>
              <a:rPr lang="en-US" baseline="0" dirty="0" smtClean="0"/>
              <a:t>The bottom line is student achievement, students that have access to a certified school librarian and the resources provided by a fully funded library program will excel despite demographic factors such as economic status.</a:t>
            </a:r>
            <a:r>
              <a:rPr lang="en-US" dirty="0" smtClean="0"/>
              <a:t> </a:t>
            </a:r>
            <a:endParaRPr lang="en-US" dirty="0"/>
          </a:p>
        </p:txBody>
      </p:sp>
      <p:sp>
        <p:nvSpPr>
          <p:cNvPr id="4" name="Slide Number Placeholder 3"/>
          <p:cNvSpPr>
            <a:spLocks noGrp="1"/>
          </p:cNvSpPr>
          <p:nvPr>
            <p:ph type="sldNum" sz="quarter" idx="10"/>
          </p:nvPr>
        </p:nvSpPr>
        <p:spPr/>
        <p:txBody>
          <a:bodyPr/>
          <a:lstStyle/>
          <a:p>
            <a:fld id="{94F71730-F2CA-4A28-BDCB-491E4A26E71C}" type="slidenum">
              <a:rPr lang="en-US" smtClean="0"/>
              <a:t>2</a:t>
            </a:fld>
            <a:endParaRPr lang="en-US"/>
          </a:p>
        </p:txBody>
      </p:sp>
    </p:spTree>
    <p:extLst>
      <p:ext uri="{BB962C8B-B14F-4D97-AF65-F5344CB8AC3E}">
        <p14:creationId xmlns:p14="http://schemas.microsoft.com/office/powerpoint/2010/main" val="3021235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can we get administrators to view their librarians as all of these things.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94F71730-F2CA-4A28-BDCB-491E4A26E71C}" type="slidenum">
              <a:rPr lang="en-US" smtClean="0"/>
              <a:t>3</a:t>
            </a:fld>
            <a:endParaRPr lang="en-US"/>
          </a:p>
        </p:txBody>
      </p:sp>
    </p:spTree>
    <p:extLst>
      <p:ext uri="{BB962C8B-B14F-4D97-AF65-F5344CB8AC3E}">
        <p14:creationId xmlns:p14="http://schemas.microsoft.com/office/powerpoint/2010/main" val="3261615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F71730-F2CA-4A28-BDCB-491E4A26E71C}" type="slidenum">
              <a:rPr lang="en-US" smtClean="0"/>
              <a:t>5</a:t>
            </a:fld>
            <a:endParaRPr lang="en-US"/>
          </a:p>
        </p:txBody>
      </p:sp>
    </p:spTree>
    <p:extLst>
      <p:ext uri="{BB962C8B-B14F-4D97-AF65-F5344CB8AC3E}">
        <p14:creationId xmlns:p14="http://schemas.microsoft.com/office/powerpoint/2010/main" val="1368715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build</a:t>
            </a:r>
            <a:r>
              <a:rPr lang="en-US" baseline="0" dirty="0" smtClean="0"/>
              <a:t> it we will fill it.  </a:t>
            </a:r>
            <a:r>
              <a:rPr lang="en-US" dirty="0" smtClean="0"/>
              <a:t>All of these tools do exist and are currently in practice, however they are accessed from various locations and are not easily accessible.  This page should have multiple access points.  It can be a page on its own, or it can be easily linked to from other administrative and library websites. The point is that it will be available from multiple access points. </a:t>
            </a:r>
          </a:p>
          <a:p>
            <a:endParaRPr lang="en-US" baseline="0" dirty="0"/>
          </a:p>
          <a:p>
            <a:r>
              <a:rPr lang="en-US" dirty="0" smtClean="0"/>
              <a:t>To briefly review these documents we are talking about including:</a:t>
            </a:r>
          </a:p>
          <a:p>
            <a:pPr marL="171450" indent="-171450">
              <a:buFontTx/>
              <a:buChar char="-"/>
            </a:pPr>
            <a:r>
              <a:rPr lang="en-US" baseline="0" dirty="0" smtClean="0"/>
              <a:t>NYSED/APPR Tools as related to school librarians</a:t>
            </a:r>
          </a:p>
          <a:p>
            <a:pPr marL="171450" indent="-171450">
              <a:buFontTx/>
              <a:buChar char="-"/>
            </a:pPr>
            <a:r>
              <a:rPr lang="en-US" dirty="0" smtClean="0"/>
              <a:t>The School Librarian APPR rubric developed by the New York Library Association and SSL from Charlotte Danielson materials to hold school librarians to effective practice.  This document is currently available on the </a:t>
            </a:r>
            <a:r>
              <a:rPr lang="en-US" dirty="0" err="1" smtClean="0"/>
              <a:t>EngageNY</a:t>
            </a:r>
            <a:r>
              <a:rPr lang="en-US" dirty="0" smtClean="0"/>
              <a:t> website and is approved for use by school districts but is not required at this time. You will find it as a handout on your salmon colored paper.</a:t>
            </a:r>
          </a:p>
          <a:p>
            <a:pPr marL="171450" indent="-171450">
              <a:buFontTx/>
              <a:buChar char="-"/>
            </a:pPr>
            <a:r>
              <a:rPr lang="en-US" dirty="0" smtClean="0"/>
              <a:t>The School Library Media Program Evaluation Form (SLMPE Rubric) that evaluates what an effective library program is.</a:t>
            </a:r>
          </a:p>
          <a:p>
            <a:pPr marL="171450" indent="-171450">
              <a:buFontTx/>
              <a:buChar char="-"/>
            </a:pPr>
            <a:r>
              <a:rPr lang="en-US" baseline="0" dirty="0" smtClean="0"/>
              <a:t>The</a:t>
            </a:r>
            <a:r>
              <a:rPr lang="en-US" dirty="0" smtClean="0"/>
              <a:t> 21</a:t>
            </a:r>
            <a:r>
              <a:rPr lang="en-US" baseline="30000" dirty="0" smtClean="0"/>
              <a:t>st</a:t>
            </a:r>
            <a:r>
              <a:rPr lang="en-US" dirty="0" smtClean="0"/>
              <a:t> Century Learning for Life Standards created by the American Association of School Librarians. </a:t>
            </a:r>
          </a:p>
          <a:p>
            <a:pPr marL="171450" indent="-171450">
              <a:buFontTx/>
              <a:buChar char="-"/>
            </a:pPr>
            <a:r>
              <a:rPr lang="en-US" baseline="0" dirty="0" smtClean="0"/>
              <a:t>The Information Fluency Continuum</a:t>
            </a:r>
            <a:r>
              <a:rPr lang="en-US" dirty="0" smtClean="0"/>
              <a:t> that has been endorsed by every school library system in NYS provides a curriculum that is correlated to the Common Core and is based on inquiry.</a:t>
            </a:r>
          </a:p>
          <a:p>
            <a:pPr marL="171450" indent="-171450">
              <a:buFontTx/>
              <a:buChar char="-"/>
            </a:pPr>
            <a:r>
              <a:rPr lang="en-US" dirty="0" smtClean="0"/>
              <a:t>As librarians our job is to make sure that students understand how to practically and ethically use technology.  As a result of supporting technology integration we also align ourselves the the National Educational Technology Standards for Students</a:t>
            </a:r>
            <a:endParaRPr lang="en-US" dirty="0"/>
          </a:p>
          <a:p>
            <a:r>
              <a:rPr lang="en-US" dirty="0" smtClean="0"/>
              <a:t>HOW CAN WE MAKE SURE THAT ALL ADMINISTRATORS, FROM CURRICULUM COORDINATORS TO ASSISTANT PRINCIPALS, PRINCIPALS AND SUPERINTENDENTS ARE AWARE AND ENGAGED AND ARE COMFORTABLE WITH THE USE OF THESE DOCUMENTS.  </a:t>
            </a:r>
            <a:endParaRPr lang="en-US" dirty="0"/>
          </a:p>
        </p:txBody>
      </p:sp>
      <p:sp>
        <p:nvSpPr>
          <p:cNvPr id="4" name="Slide Number Placeholder 3"/>
          <p:cNvSpPr>
            <a:spLocks noGrp="1"/>
          </p:cNvSpPr>
          <p:nvPr>
            <p:ph type="sldNum" sz="quarter" idx="10"/>
          </p:nvPr>
        </p:nvSpPr>
        <p:spPr/>
        <p:txBody>
          <a:bodyPr/>
          <a:lstStyle/>
          <a:p>
            <a:fld id="{94F71730-F2CA-4A28-BDCB-491E4A26E71C}" type="slidenum">
              <a:rPr lang="en-US" smtClean="0"/>
              <a:t>6</a:t>
            </a:fld>
            <a:endParaRPr lang="en-US"/>
          </a:p>
        </p:txBody>
      </p:sp>
    </p:spTree>
    <p:extLst>
      <p:ext uri="{BB962C8B-B14F-4D97-AF65-F5344CB8AC3E}">
        <p14:creationId xmlns:p14="http://schemas.microsoft.com/office/powerpoint/2010/main" val="4110487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HEARD TODAY THAT THE LIBRARIAN IS THE MORTAR THAT</a:t>
            </a:r>
            <a:r>
              <a:rPr lang="en-US" baseline="0" dirty="0" smtClean="0"/>
              <a:t> HOLDS THE LAYERS OF BRICK IN A SCHOOL TOGETHER. </a:t>
            </a:r>
            <a:r>
              <a:rPr lang="en-US" dirty="0" smtClean="0"/>
              <a:t>WE ARE EAGER TO COLLABORATE AND STRENGTHEN OUR PARTNERSHIPS WITH SCHOOL ADMINISTRATORS THEREBY PUTTING </a:t>
            </a:r>
            <a:r>
              <a:rPr lang="en-US" baseline="0" dirty="0" smtClean="0"/>
              <a:t>OUR STUDENTS IN A POSITION TO BE SUCCESSFUL.  WE CAN EMPOWER STUDENTS.   WE TEACH STUDENTS TO THINK AND APPLY THAT KNOWLEDGE</a:t>
            </a:r>
            <a:r>
              <a:rPr lang="en-US" dirty="0" smtClean="0"/>
              <a:t> IN THE REAL WORLD. </a:t>
            </a:r>
            <a:r>
              <a:rPr lang="en-US" baseline="0" dirty="0" smtClean="0"/>
              <a:t>WE HAVE THE TOOLS, WE </a:t>
            </a:r>
            <a:r>
              <a:rPr lang="en-US" dirty="0" smtClean="0"/>
              <a:t>ARE ASKING YOU TO HELP US PROMOTE STRONGER WORKING PARTNERSHIPS.</a:t>
            </a:r>
          </a:p>
          <a:p>
            <a:endParaRPr lang="en-US" baseline="0" dirty="0" smtClean="0"/>
          </a:p>
          <a:p>
            <a:r>
              <a:rPr lang="en-US" baseline="0" dirty="0" smtClean="0"/>
              <a:t>We</a:t>
            </a:r>
            <a:r>
              <a:rPr lang="en-US" dirty="0" smtClean="0"/>
              <a:t> ask that the Commissioner, Deputy Commissioner and the Board of Regents actively help us promote the important role that certified school librarians have in educating our students.  While we have the tools, you have the contacts and resources to make it happen, especially when it comes to administrators and pre service administrators</a:t>
            </a:r>
          </a:p>
        </p:txBody>
      </p:sp>
      <p:sp>
        <p:nvSpPr>
          <p:cNvPr id="4" name="Slide Number Placeholder 3"/>
          <p:cNvSpPr>
            <a:spLocks noGrp="1"/>
          </p:cNvSpPr>
          <p:nvPr>
            <p:ph type="sldNum" sz="quarter" idx="10"/>
          </p:nvPr>
        </p:nvSpPr>
        <p:spPr/>
        <p:txBody>
          <a:bodyPr/>
          <a:lstStyle/>
          <a:p>
            <a:fld id="{94F71730-F2CA-4A28-BDCB-491E4A26E71C}" type="slidenum">
              <a:rPr lang="en-US" smtClean="0"/>
              <a:t>7</a:t>
            </a:fld>
            <a:endParaRPr lang="en-US"/>
          </a:p>
        </p:txBody>
      </p:sp>
    </p:spTree>
    <p:extLst>
      <p:ext uri="{BB962C8B-B14F-4D97-AF65-F5344CB8AC3E}">
        <p14:creationId xmlns:p14="http://schemas.microsoft.com/office/powerpoint/2010/main" val="2952507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ask for the board</a:t>
            </a:r>
            <a:r>
              <a:rPr lang="en-US" baseline="0" dirty="0" smtClean="0"/>
              <a:t> of regents and NYSED to consider creating a task force </a:t>
            </a:r>
            <a:r>
              <a:rPr lang="en-US" baseline="0" smtClean="0"/>
              <a:t>or a review </a:t>
            </a:r>
            <a:r>
              <a:rPr lang="en-US" baseline="0" dirty="0" smtClean="0"/>
              <a:t>committee to review the pre-service programs for administrators.  St. John Fisher example. The intent of this review would be to ensure that the resources we have deemed</a:t>
            </a:r>
            <a:r>
              <a:rPr lang="en-US" dirty="0" smtClean="0"/>
              <a:t> important on the previous page are being introduced and utilized within these programs. </a:t>
            </a:r>
          </a:p>
          <a:p>
            <a:endParaRPr lang="en-US" dirty="0"/>
          </a:p>
          <a:p>
            <a:r>
              <a:rPr lang="en-US" dirty="0" smtClean="0"/>
              <a:t>Talk about student teachers here as well. </a:t>
            </a:r>
            <a:endParaRPr lang="en-US" dirty="0"/>
          </a:p>
        </p:txBody>
      </p:sp>
      <p:sp>
        <p:nvSpPr>
          <p:cNvPr id="4" name="Slide Number Placeholder 3"/>
          <p:cNvSpPr>
            <a:spLocks noGrp="1"/>
          </p:cNvSpPr>
          <p:nvPr>
            <p:ph type="sldNum" sz="quarter" idx="10"/>
          </p:nvPr>
        </p:nvSpPr>
        <p:spPr/>
        <p:txBody>
          <a:bodyPr/>
          <a:lstStyle/>
          <a:p>
            <a:fld id="{94F71730-F2CA-4A28-BDCB-491E4A26E71C}" type="slidenum">
              <a:rPr lang="en-US" smtClean="0"/>
              <a:t>8</a:t>
            </a:fld>
            <a:endParaRPr lang="en-US"/>
          </a:p>
        </p:txBody>
      </p:sp>
    </p:spTree>
    <p:extLst>
      <p:ext uri="{BB962C8B-B14F-4D97-AF65-F5344CB8AC3E}">
        <p14:creationId xmlns:p14="http://schemas.microsoft.com/office/powerpoint/2010/main" val="1759227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3644809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416261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1748456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6041AB-48E8-4433-9D14-126C76655C89}" type="datetimeFigureOut">
              <a:rPr lang="en-US" smtClean="0"/>
              <a:t>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6041AB-48E8-4433-9D14-126C76655C89}" type="datetimeFigureOut">
              <a:rPr lang="en-US" smtClean="0"/>
              <a:t>7/10/14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6041AB-48E8-4433-9D14-126C76655C89}" type="datetimeFigureOut">
              <a:rPr lang="en-US" smtClean="0"/>
              <a:t>7/10/14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041AB-48E8-4433-9D14-126C76655C89}" type="datetimeFigureOut">
              <a:rPr lang="en-US" smtClean="0"/>
              <a:t>7/10/14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041AB-48E8-4433-9D14-126C76655C89}" type="datetimeFigureOut">
              <a:rPr lang="en-US" smtClean="0"/>
              <a:t>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2382782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041AB-48E8-4433-9D14-126C76655C89}" type="datetimeFigureOut">
              <a:rPr lang="en-US" smtClean="0"/>
              <a:t>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6041AB-48E8-4433-9D14-126C76655C89}" type="datetimeFigureOut">
              <a:rPr lang="en-US" smtClean="0"/>
              <a:t>7/10/14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1578802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6041AB-48E8-4433-9D14-126C76655C89}" type="datetimeFigureOut">
              <a:rPr lang="en-US" smtClean="0"/>
              <a:t>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2135639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6041AB-48E8-4433-9D14-126C76655C89}" type="datetimeFigureOut">
              <a:rPr lang="en-US" smtClean="0"/>
              <a:t>7/10/14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2630396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6041AB-48E8-4433-9D14-126C76655C89}" type="datetimeFigureOut">
              <a:rPr lang="en-US" smtClean="0"/>
              <a:t>7/10/14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464694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041AB-48E8-4433-9D14-126C76655C89}" type="datetimeFigureOut">
              <a:rPr lang="en-US" smtClean="0"/>
              <a:t>7/10/14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729737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041AB-48E8-4433-9D14-126C76655C89}" type="datetimeFigureOut">
              <a:rPr lang="en-US" smtClean="0"/>
              <a:t>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628504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041AB-48E8-4433-9D14-126C76655C89}" type="datetimeFigureOut">
              <a:rPr lang="en-US" smtClean="0"/>
              <a:t>7/10/14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15FB3-A603-48B9-9040-BEDEE0ED1DC4}" type="slidenum">
              <a:rPr lang="en-US" smtClean="0"/>
              <a:t>‹#›</a:t>
            </a:fld>
            <a:endParaRPr lang="en-US"/>
          </a:p>
        </p:txBody>
      </p:sp>
    </p:spTree>
    <p:extLst>
      <p:ext uri="{BB962C8B-B14F-4D97-AF65-F5344CB8AC3E}">
        <p14:creationId xmlns:p14="http://schemas.microsoft.com/office/powerpoint/2010/main" val="20215980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6041AB-48E8-4433-9D14-126C76655C89}" type="datetimeFigureOut">
              <a:rPr lang="en-US" smtClean="0"/>
              <a:t>7/10/14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315FB3-A603-48B9-9040-BEDEE0ED1DC4}" type="slidenum">
              <a:rPr lang="en-US" smtClean="0"/>
              <a:t>‹#›</a:t>
            </a:fld>
            <a:endParaRPr lang="en-US"/>
          </a:p>
        </p:txBody>
      </p:sp>
    </p:spTree>
    <p:extLst>
      <p:ext uri="{BB962C8B-B14F-4D97-AF65-F5344CB8AC3E}">
        <p14:creationId xmlns:p14="http://schemas.microsoft.com/office/powerpoint/2010/main" val="565145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6041AB-48E8-4433-9D14-126C76655C89}" type="datetimeFigureOut">
              <a:rPr lang="en-US" smtClean="0"/>
              <a:t>7/10/14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315FB3-A603-48B9-9040-BEDEE0ED1DC4}"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web.tech4learning.com/blog-0/bid/45149/The-21st-century-classroom-where-the-3-R-s-meet-the-4-C-s" TargetMode="External"/><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2" name="TextBox 1"/>
          <p:cNvSpPr txBox="1"/>
          <p:nvPr/>
        </p:nvSpPr>
        <p:spPr>
          <a:xfrm>
            <a:off x="381000" y="609600"/>
            <a:ext cx="8458200" cy="6093975"/>
          </a:xfrm>
          <a:prstGeom prst="rect">
            <a:avLst/>
          </a:prstGeom>
          <a:noFill/>
        </p:spPr>
        <p:txBody>
          <a:bodyPr wrap="square" rtlCol="0">
            <a:spAutoFit/>
          </a:bodyPr>
          <a:lstStyle/>
          <a:p>
            <a:pPr algn="ctr"/>
            <a:r>
              <a:rPr lang="en-US" sz="3600" dirty="0" smtClean="0">
                <a:solidFill>
                  <a:schemeClr val="bg1"/>
                </a:solidFill>
              </a:rPr>
              <a:t>Administrative Support Group</a:t>
            </a:r>
          </a:p>
          <a:p>
            <a:endParaRPr lang="en-US" sz="2400" dirty="0">
              <a:solidFill>
                <a:schemeClr val="bg1"/>
              </a:solidFill>
            </a:endParaRPr>
          </a:p>
          <a:p>
            <a:r>
              <a:rPr lang="en-US" sz="2400" dirty="0" smtClean="0">
                <a:solidFill>
                  <a:schemeClr val="bg1"/>
                </a:solidFill>
              </a:rPr>
              <a:t>Bob Berkowitz, School/</a:t>
            </a:r>
            <a:r>
              <a:rPr lang="en-US" sz="2400" dirty="0" smtClean="0">
                <a:solidFill>
                  <a:schemeClr val="bg1"/>
                </a:solidFill>
              </a:rPr>
              <a:t>Academic/Consultant for Big6.com </a:t>
            </a:r>
            <a:r>
              <a:rPr lang="en-US" sz="2400" dirty="0" smtClean="0">
                <a:solidFill>
                  <a:schemeClr val="bg1"/>
                </a:solidFill>
              </a:rPr>
              <a:t>(</a:t>
            </a:r>
            <a:r>
              <a:rPr lang="en-US" sz="2400" dirty="0" smtClean="0">
                <a:solidFill>
                  <a:schemeClr val="bg1"/>
                </a:solidFill>
              </a:rPr>
              <a:t>Wayne CSD, </a:t>
            </a:r>
            <a:r>
              <a:rPr lang="en-US" sz="2400" dirty="0" smtClean="0">
                <a:solidFill>
                  <a:schemeClr val="bg1"/>
                </a:solidFill>
              </a:rPr>
              <a:t>Syracuse University)</a:t>
            </a:r>
          </a:p>
          <a:p>
            <a:r>
              <a:rPr lang="en-US" sz="2400" dirty="0" smtClean="0">
                <a:solidFill>
                  <a:schemeClr val="bg1"/>
                </a:solidFill>
              </a:rPr>
              <a:t>Jen </a:t>
            </a:r>
            <a:r>
              <a:rPr lang="en-US" sz="2400" dirty="0" err="1" smtClean="0">
                <a:solidFill>
                  <a:schemeClr val="bg1"/>
                </a:solidFill>
              </a:rPr>
              <a:t>Cannell</a:t>
            </a:r>
            <a:r>
              <a:rPr lang="en-US" sz="2400" dirty="0" smtClean="0">
                <a:solidFill>
                  <a:schemeClr val="bg1"/>
                </a:solidFill>
              </a:rPr>
              <a:t>, </a:t>
            </a:r>
            <a:r>
              <a:rPr lang="en-US" sz="2400" dirty="0" err="1" smtClean="0">
                <a:solidFill>
                  <a:schemeClr val="bg1"/>
                </a:solidFill>
              </a:rPr>
              <a:t>Questar</a:t>
            </a:r>
            <a:r>
              <a:rPr lang="en-US" sz="2400" dirty="0" smtClean="0">
                <a:solidFill>
                  <a:schemeClr val="bg1"/>
                </a:solidFill>
              </a:rPr>
              <a:t> III System Director</a:t>
            </a:r>
          </a:p>
          <a:p>
            <a:r>
              <a:rPr lang="en-US" sz="2400" dirty="0" smtClean="0">
                <a:solidFill>
                  <a:schemeClr val="bg1"/>
                </a:solidFill>
              </a:rPr>
              <a:t>Christina Coughlin, NYSED</a:t>
            </a:r>
          </a:p>
          <a:p>
            <a:r>
              <a:rPr lang="en-US" sz="2400" dirty="0" err="1" smtClean="0">
                <a:solidFill>
                  <a:schemeClr val="bg1"/>
                </a:solidFill>
              </a:rPr>
              <a:t>Margaux</a:t>
            </a:r>
            <a:r>
              <a:rPr lang="en-US" sz="2400" dirty="0" smtClean="0">
                <a:solidFill>
                  <a:schemeClr val="bg1"/>
                </a:solidFill>
              </a:rPr>
              <a:t> </a:t>
            </a:r>
            <a:r>
              <a:rPr lang="en-US" sz="2400" dirty="0" err="1" smtClean="0">
                <a:solidFill>
                  <a:schemeClr val="bg1"/>
                </a:solidFill>
              </a:rPr>
              <a:t>DelGuidice-Calemmo</a:t>
            </a:r>
            <a:r>
              <a:rPr lang="en-US" sz="2400" dirty="0" smtClean="0">
                <a:solidFill>
                  <a:schemeClr val="bg1"/>
                </a:solidFill>
              </a:rPr>
              <a:t>, School/Public (Garden City)</a:t>
            </a:r>
          </a:p>
          <a:p>
            <a:r>
              <a:rPr lang="en-US" sz="2400" dirty="0" smtClean="0">
                <a:solidFill>
                  <a:schemeClr val="bg1"/>
                </a:solidFill>
              </a:rPr>
              <a:t>Glen </a:t>
            </a:r>
            <a:r>
              <a:rPr lang="en-US" sz="2400" dirty="0" err="1" smtClean="0">
                <a:solidFill>
                  <a:schemeClr val="bg1"/>
                </a:solidFill>
              </a:rPr>
              <a:t>Huot</a:t>
            </a:r>
            <a:r>
              <a:rPr lang="en-US" sz="2400" dirty="0" smtClean="0">
                <a:solidFill>
                  <a:schemeClr val="bg1"/>
                </a:solidFill>
              </a:rPr>
              <a:t>, Director Monroe 1 BOCES Regional Information Center Director</a:t>
            </a:r>
          </a:p>
          <a:p>
            <a:r>
              <a:rPr lang="en-US" sz="2400" dirty="0" smtClean="0">
                <a:solidFill>
                  <a:schemeClr val="bg1"/>
                </a:solidFill>
              </a:rPr>
              <a:t>Sara Kelly Johns, School/Academic, NYLA </a:t>
            </a:r>
            <a:r>
              <a:rPr lang="en-US" sz="2400" dirty="0" smtClean="0">
                <a:solidFill>
                  <a:schemeClr val="bg1"/>
                </a:solidFill>
              </a:rPr>
              <a:t>President, Instructor for Mansfield University School Library &amp; Information Technologies</a:t>
            </a:r>
            <a:endParaRPr lang="en-US" sz="2400" dirty="0" smtClean="0">
              <a:solidFill>
                <a:schemeClr val="bg1"/>
              </a:solidFill>
            </a:endParaRPr>
          </a:p>
          <a:p>
            <a:r>
              <a:rPr lang="en-US" sz="2400" dirty="0" smtClean="0">
                <a:solidFill>
                  <a:schemeClr val="bg1"/>
                </a:solidFill>
              </a:rPr>
              <a:t>Vicki Jones, NYSED</a:t>
            </a:r>
          </a:p>
          <a:p>
            <a:r>
              <a:rPr lang="en-US" sz="2400" dirty="0" smtClean="0">
                <a:solidFill>
                  <a:schemeClr val="bg1"/>
                </a:solidFill>
              </a:rPr>
              <a:t>Sue Kowalski, School/SSL (East Syracuse-Minoa)</a:t>
            </a:r>
          </a:p>
          <a:p>
            <a:r>
              <a:rPr lang="en-US" sz="2400" dirty="0" smtClean="0">
                <a:solidFill>
                  <a:schemeClr val="bg1"/>
                </a:solidFill>
              </a:rPr>
              <a:t>Colleen </a:t>
            </a:r>
            <a:r>
              <a:rPr lang="en-US" sz="2400" dirty="0" err="1" smtClean="0">
                <a:solidFill>
                  <a:schemeClr val="bg1"/>
                </a:solidFill>
              </a:rPr>
              <a:t>Sadowski</a:t>
            </a:r>
            <a:r>
              <a:rPr lang="en-US" sz="2400" dirty="0" smtClean="0">
                <a:solidFill>
                  <a:schemeClr val="bg1"/>
                </a:solidFill>
              </a:rPr>
              <a:t>, Rochester City School District System Director</a:t>
            </a:r>
          </a:p>
          <a:p>
            <a:r>
              <a:rPr lang="en-US" sz="2400" dirty="0" smtClean="0">
                <a:solidFill>
                  <a:schemeClr val="bg1"/>
                </a:solidFill>
              </a:rPr>
              <a:t>Cindy Stocker, Administrator Central Valley CSD</a:t>
            </a:r>
          </a:p>
          <a:p>
            <a:endParaRPr lang="en-US" dirty="0" smtClean="0"/>
          </a:p>
        </p:txBody>
      </p:sp>
    </p:spTree>
    <p:extLst>
      <p:ext uri="{BB962C8B-B14F-4D97-AF65-F5344CB8AC3E}">
        <p14:creationId xmlns:p14="http://schemas.microsoft.com/office/powerpoint/2010/main" val="73931960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4662229"/>
            <a:ext cx="9144000" cy="1470025"/>
          </a:xfrm>
        </p:spPr>
        <p:txBody>
          <a:bodyPr>
            <a:normAutofit/>
          </a:bodyPr>
          <a:lstStyle/>
          <a:p>
            <a:r>
              <a:rPr lang="en-US" sz="3200" dirty="0" smtClean="0">
                <a:latin typeface="Times New Roman" panose="02020603050405020304" pitchFamily="18" charset="0"/>
                <a:cs typeface="Times New Roman" panose="02020603050405020304" pitchFamily="18" charset="0"/>
              </a:rPr>
              <a:t>21st-century </a:t>
            </a:r>
            <a:r>
              <a:rPr lang="en-US" sz="3200" dirty="0">
                <a:latin typeface="Times New Roman" panose="02020603050405020304" pitchFamily="18" charset="0"/>
                <a:cs typeface="Times New Roman" panose="02020603050405020304" pitchFamily="18" charset="0"/>
              </a:rPr>
              <a:t>school </a:t>
            </a:r>
            <a:r>
              <a:rPr lang="en-US" sz="3200" dirty="0" smtClean="0">
                <a:latin typeface="Times New Roman" panose="02020603050405020304" pitchFamily="18" charset="0"/>
                <a:cs typeface="Times New Roman" panose="02020603050405020304" pitchFamily="18" charset="0"/>
              </a:rPr>
              <a:t>librarians &amp; school administrators</a:t>
            </a:r>
            <a:endParaRPr lang="en-US" sz="32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371600" y="5791200"/>
            <a:ext cx="6400800" cy="1752600"/>
          </a:xfrm>
        </p:spPr>
        <p:txBody>
          <a:bodyPr/>
          <a:lstStyle/>
          <a:p>
            <a:r>
              <a:rPr lang="en-US" sz="2400" dirty="0" smtClean="0"/>
              <a:t>NYSED/School Library Summit</a:t>
            </a:r>
          </a:p>
          <a:p>
            <a:r>
              <a:rPr lang="en-US" sz="2400" dirty="0" smtClean="0"/>
              <a:t>Administration Support Group</a:t>
            </a:r>
          </a:p>
        </p:txBody>
      </p:sp>
      <p:pic>
        <p:nvPicPr>
          <p:cNvPr id="3074" name="Picture 2" descr="http://cdn2.hubspot.net/hub/20904/file-13410533-png/images/4cs.png?t=1364504772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351710"/>
            <a:ext cx="5715000" cy="42862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047377" y="4634455"/>
            <a:ext cx="1414170" cy="246221"/>
          </a:xfrm>
          <a:prstGeom prst="rect">
            <a:avLst/>
          </a:prstGeom>
        </p:spPr>
        <p:txBody>
          <a:bodyPr wrap="none">
            <a:spAutoFit/>
          </a:bodyPr>
          <a:lstStyle/>
          <a:p>
            <a:r>
              <a:rPr lang="en-US" sz="1000" dirty="0">
                <a:hlinkClick r:id="rId4"/>
              </a:rPr>
              <a:t>web.tech4learning.com</a:t>
            </a:r>
            <a:endParaRPr lang="en-US" sz="1000" dirty="0"/>
          </a:p>
        </p:txBody>
      </p:sp>
    </p:spTree>
    <p:extLst>
      <p:ext uri="{BB962C8B-B14F-4D97-AF65-F5344CB8AC3E}">
        <p14:creationId xmlns:p14="http://schemas.microsoft.com/office/powerpoint/2010/main" val="355435048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4953000" cy="4800600"/>
          </a:xfrm>
        </p:spPr>
        <p:txBody>
          <a:bodyPr>
            <a:noAutofit/>
          </a:bodyPr>
          <a:lstStyle/>
          <a:p>
            <a:r>
              <a:rPr lang="en-US" sz="3200" dirty="0"/>
              <a:t>“The library media specialist is at once a teacher, an instructional partner, an information specialist, and a program administrator,” </a:t>
            </a:r>
            <a:r>
              <a:rPr lang="en-US" sz="3200" dirty="0" err="1"/>
              <a:t>Knezek</a:t>
            </a:r>
            <a:r>
              <a:rPr lang="en-US" sz="3200" dirty="0"/>
              <a:t> says. “They collaborate with teachers, administrators, and others to prepare students for future success.”</a:t>
            </a:r>
          </a:p>
        </p:txBody>
      </p:sp>
      <p:sp>
        <p:nvSpPr>
          <p:cNvPr id="4" name="Text Placeholder 3"/>
          <p:cNvSpPr>
            <a:spLocks noGrp="1"/>
          </p:cNvSpPr>
          <p:nvPr>
            <p:ph type="body" sz="half" idx="2"/>
          </p:nvPr>
        </p:nvSpPr>
        <p:spPr>
          <a:xfrm>
            <a:off x="2133600" y="5715000"/>
            <a:ext cx="5486400" cy="804862"/>
          </a:xfrm>
        </p:spPr>
        <p:txBody>
          <a:bodyPr>
            <a:normAutofit fontScale="85000" lnSpcReduction="20000"/>
          </a:bodyPr>
          <a:lstStyle/>
          <a:p>
            <a:r>
              <a:rPr lang="en-US" dirty="0" smtClean="0"/>
              <a:t>Don </a:t>
            </a:r>
            <a:r>
              <a:rPr lang="en-US" dirty="0" err="1"/>
              <a:t>Knezek</a:t>
            </a:r>
            <a:r>
              <a:rPr lang="en-US" dirty="0"/>
              <a:t>, CEO of the International Society for Technology and Education (ISTE) in Washington, </a:t>
            </a:r>
            <a:r>
              <a:rPr lang="en-US" dirty="0" smtClean="0"/>
              <a:t>D.C</a:t>
            </a:r>
          </a:p>
          <a:p>
            <a:endParaRPr lang="en-US" dirty="0"/>
          </a:p>
          <a:p>
            <a:r>
              <a:rPr lang="en-US" dirty="0"/>
              <a:t>http://www.scholastic.com/browse/article.jsp?id=3748779</a:t>
            </a:r>
          </a:p>
        </p:txBody>
      </p:sp>
      <p:pic>
        <p:nvPicPr>
          <p:cNvPr id="4100" name="Picture 4" descr="https://encrypted-tbn3.gstatic.com/images?q=tbn:ANd9GcQUw1JEwvB8LoAHD7Xw6FvUBT1K-q67JWCvyG0KvEEQzlXHcT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457200"/>
            <a:ext cx="38100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31490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normAutofit fontScale="92500" lnSpcReduction="10000"/>
          </a:bodyPr>
          <a:lstStyle/>
          <a:p>
            <a:r>
              <a:rPr lang="en-US" sz="5400" dirty="0" smtClean="0"/>
              <a:t>Increase knowledge and support among school administrators for school librarians, library programs and their impact on student achievement.</a:t>
            </a:r>
            <a:endParaRPr lang="en-US" sz="5400" dirty="0"/>
          </a:p>
        </p:txBody>
      </p:sp>
    </p:spTree>
    <p:extLst>
      <p:ext uri="{BB962C8B-B14F-4D97-AF65-F5344CB8AC3E}">
        <p14:creationId xmlns:p14="http://schemas.microsoft.com/office/powerpoint/2010/main" val="39692627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1143000"/>
          </a:xfrm>
        </p:spPr>
        <p:txBody>
          <a:bodyPr/>
          <a:lstStyle/>
          <a:p>
            <a:r>
              <a:rPr lang="en-US" dirty="0" smtClean="0"/>
              <a:t>RECOMMENDATION 1: </a:t>
            </a:r>
            <a:endParaRPr lang="en-US" dirty="0"/>
          </a:p>
        </p:txBody>
      </p:sp>
      <p:sp>
        <p:nvSpPr>
          <p:cNvPr id="6" name="Content Placeholder 5"/>
          <p:cNvSpPr>
            <a:spLocks noGrp="1"/>
          </p:cNvSpPr>
          <p:nvPr>
            <p:ph idx="1"/>
          </p:nvPr>
        </p:nvSpPr>
        <p:spPr/>
        <p:txBody>
          <a:bodyPr>
            <a:normAutofit/>
          </a:bodyPr>
          <a:lstStyle/>
          <a:p>
            <a:r>
              <a:rPr lang="en-US" sz="4000" dirty="0" smtClean="0"/>
              <a:t>A Campaign of Awareness</a:t>
            </a:r>
          </a:p>
          <a:p>
            <a:pPr lvl="1"/>
            <a:r>
              <a:rPr lang="en-US" sz="4000" dirty="0"/>
              <a:t>D</a:t>
            </a:r>
            <a:r>
              <a:rPr lang="en-US" sz="4000" dirty="0" smtClean="0"/>
              <a:t>eveloped by NYSED, SSL, SLSA &amp; NYLA</a:t>
            </a:r>
          </a:p>
          <a:p>
            <a:pPr lvl="1"/>
            <a:r>
              <a:rPr lang="en-US" sz="4000" dirty="0"/>
              <a:t>T</a:t>
            </a:r>
            <a:r>
              <a:rPr lang="en-US" sz="4000" dirty="0" smtClean="0"/>
              <a:t>raining for pre-service &amp; current administrators and librarians</a:t>
            </a:r>
          </a:p>
          <a:p>
            <a:endParaRPr lang="en-US" dirty="0"/>
          </a:p>
          <a:p>
            <a:endParaRPr lang="en-US" dirty="0" smtClean="0"/>
          </a:p>
          <a:p>
            <a:endParaRPr lang="en-US" dirty="0"/>
          </a:p>
        </p:txBody>
      </p:sp>
    </p:spTree>
    <p:extLst>
      <p:ext uri="{BB962C8B-B14F-4D97-AF65-F5344CB8AC3E}">
        <p14:creationId xmlns:p14="http://schemas.microsoft.com/office/powerpoint/2010/main" val="93453133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ACTION PLAN</a:t>
            </a:r>
            <a:endParaRPr lang="en-US" dirty="0"/>
          </a:p>
        </p:txBody>
      </p:sp>
      <p:sp>
        <p:nvSpPr>
          <p:cNvPr id="5" name="Content Placeholder 4"/>
          <p:cNvSpPr>
            <a:spLocks noGrp="1"/>
          </p:cNvSpPr>
          <p:nvPr>
            <p:ph idx="1"/>
          </p:nvPr>
        </p:nvSpPr>
        <p:spPr>
          <a:xfrm>
            <a:off x="457200" y="1600200"/>
            <a:ext cx="8229600" cy="4800600"/>
          </a:xfrm>
        </p:spPr>
        <p:txBody>
          <a:bodyPr>
            <a:normAutofit fontScale="92500" lnSpcReduction="20000"/>
          </a:bodyPr>
          <a:lstStyle/>
          <a:p>
            <a:r>
              <a:rPr lang="en-US" sz="4000" dirty="0" smtClean="0"/>
              <a:t>Prominent and linkable resource portal for administrators on the </a:t>
            </a:r>
            <a:r>
              <a:rPr lang="en-US" sz="4000" dirty="0" err="1" smtClean="0"/>
              <a:t>EngageNY</a:t>
            </a:r>
            <a:r>
              <a:rPr lang="en-US" sz="4000" dirty="0" smtClean="0"/>
              <a:t> website.</a:t>
            </a:r>
          </a:p>
          <a:p>
            <a:pPr lvl="1"/>
            <a:r>
              <a:rPr lang="en-US" dirty="0" smtClean="0"/>
              <a:t>Include school library standards and guidelines:</a:t>
            </a:r>
          </a:p>
          <a:p>
            <a:pPr lvl="2"/>
            <a:r>
              <a:rPr lang="en-US" dirty="0" smtClean="0"/>
              <a:t>NYSED /APPR Tools</a:t>
            </a:r>
          </a:p>
          <a:p>
            <a:pPr lvl="2"/>
            <a:r>
              <a:rPr lang="en-US" dirty="0" smtClean="0"/>
              <a:t>School Librarian APPR Rubric </a:t>
            </a:r>
          </a:p>
          <a:p>
            <a:pPr lvl="2"/>
            <a:r>
              <a:rPr lang="en-US" dirty="0" smtClean="0"/>
              <a:t>School Library Media Program Evaluation (SLMPE) Rubric</a:t>
            </a:r>
          </a:p>
          <a:p>
            <a:pPr lvl="2"/>
            <a:r>
              <a:rPr lang="en-US" dirty="0" smtClean="0"/>
              <a:t>American Association of School Librarians (AASL) Student Learning Standards</a:t>
            </a:r>
          </a:p>
          <a:p>
            <a:pPr lvl="2"/>
            <a:r>
              <a:rPr lang="en-US" dirty="0" smtClean="0"/>
              <a:t>Information Fluency Continuum (IFC)</a:t>
            </a:r>
          </a:p>
          <a:p>
            <a:pPr lvl="2"/>
            <a:r>
              <a:rPr lang="en-US" dirty="0" smtClean="0"/>
              <a:t>International Society for Technology Educators (ISTE) Standards for Students</a:t>
            </a:r>
            <a:endParaRPr lang="en-US" dirty="0"/>
          </a:p>
        </p:txBody>
      </p:sp>
    </p:spTree>
    <p:extLst>
      <p:ext uri="{BB962C8B-B14F-4D97-AF65-F5344CB8AC3E}">
        <p14:creationId xmlns:p14="http://schemas.microsoft.com/office/powerpoint/2010/main" val="1165225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2" name="Rectangle 1"/>
          <p:cNvSpPr/>
          <p:nvPr/>
        </p:nvSpPr>
        <p:spPr>
          <a:xfrm>
            <a:off x="685800" y="1600200"/>
            <a:ext cx="7543800" cy="4401205"/>
          </a:xfrm>
          <a:prstGeom prst="rect">
            <a:avLst/>
          </a:prstGeom>
        </p:spPr>
        <p:txBody>
          <a:bodyPr wrap="square">
            <a:spAutoFit/>
          </a:bodyPr>
          <a:lstStyle/>
          <a:p>
            <a:r>
              <a:rPr lang="en-US" sz="4000" dirty="0"/>
              <a:t>Promote library programs staffed by certified school librarians as essential to the implementation of the Common Core Standards through curriculum development, instruction, technology integration and assessment. </a:t>
            </a:r>
          </a:p>
        </p:txBody>
      </p:sp>
      <p:sp>
        <p:nvSpPr>
          <p:cNvPr id="3" name="Title 3"/>
          <p:cNvSpPr txBox="1">
            <a:spLocks/>
          </p:cNvSpPr>
          <p:nvPr/>
        </p:nvSpPr>
        <p:spPr>
          <a:xfrm>
            <a:off x="381000" y="3048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RECOMMENDATION 2: </a:t>
            </a:r>
            <a:endParaRPr lang="en-US" dirty="0"/>
          </a:p>
        </p:txBody>
      </p:sp>
    </p:spTree>
    <p:extLst>
      <p:ext uri="{BB962C8B-B14F-4D97-AF65-F5344CB8AC3E}">
        <p14:creationId xmlns:p14="http://schemas.microsoft.com/office/powerpoint/2010/main" val="29324553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r>
              <a:rPr lang="en-US" dirty="0" smtClean="0"/>
              <a:t>Training for pre-service and current administrators on the crucial role of school librarians and library programs could be strengthened by the formation of a task force convened by the Board of Regents and NYSED. </a:t>
            </a:r>
          </a:p>
          <a:p>
            <a:endParaRPr lang="en-US" dirty="0" smtClean="0"/>
          </a:p>
          <a:p>
            <a:r>
              <a:rPr lang="en-US" dirty="0"/>
              <a:t>Training for pre-</a:t>
            </a:r>
            <a:r>
              <a:rPr lang="en-US" smtClean="0"/>
              <a:t>service teachers on </a:t>
            </a:r>
            <a:r>
              <a:rPr lang="en-US" dirty="0" smtClean="0"/>
              <a:t>the crucial </a:t>
            </a:r>
            <a:r>
              <a:rPr lang="en-US" dirty="0"/>
              <a:t>role of school librarians and library programs could be strengthened by the formation of a task force convened by the Board of Regents and NYSED</a:t>
            </a:r>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267941106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1631</TotalTime>
  <Words>1070</Words>
  <Application>Microsoft Macintosh PowerPoint</Application>
  <PresentationFormat>On-screen Show (4:3)</PresentationFormat>
  <Paragraphs>69</Paragraphs>
  <Slides>8</Slides>
  <Notes>7</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Black</vt:lpstr>
      <vt:lpstr>PowerPoint Presentation</vt:lpstr>
      <vt:lpstr>21st-century school librarians &amp; school administrators</vt:lpstr>
      <vt:lpstr>“The library media specialist is at once a teacher, an instructional partner, an information specialist, and a program administrator,” Knezek says. “They collaborate with teachers, administrators, and others to prepare students for future success.”</vt:lpstr>
      <vt:lpstr>OBJECTIVE</vt:lpstr>
      <vt:lpstr>RECOMMENDATION 1: </vt:lpstr>
      <vt:lpstr>ACTION PLAN</vt:lpstr>
      <vt:lpstr>PowerPoint Presentation</vt:lpstr>
      <vt:lpstr>ACTION PLAN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Sara Kelly Johns</cp:lastModifiedBy>
  <cp:revision>127</cp:revision>
  <dcterms:created xsi:type="dcterms:W3CDTF">2014-06-17T21:09:12Z</dcterms:created>
  <dcterms:modified xsi:type="dcterms:W3CDTF">2014-07-11T04:26:41Z</dcterms:modified>
</cp:coreProperties>
</file>